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4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embeddedFontLst>
    <p:embeddedFont>
      <p:font typeface="Radley"/>
      <p:regular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m3mVU2WRpKrdUItt5fMO7fAWz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1E779B-E2AE-407F-9609-2B5F3FE493E5}">
  <a:tblStyle styleId="{BA1E779B-E2AE-407F-9609-2B5F3FE493E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Radley-italic.fntdata"/><Relationship Id="rId25" Type="http://schemas.openxmlformats.org/officeDocument/2006/relationships/font" Target="fonts/Radley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/>
          <p:nvPr>
            <p:ph idx="2" type="sldImg"/>
          </p:nvPr>
        </p:nvSpPr>
        <p:spPr>
          <a:xfrm>
            <a:off x="380880" y="685800"/>
            <a:ext cx="6095520" cy="3428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latin typeface="Arial"/>
                <a:ea typeface="Arial"/>
                <a:cs typeface="Arial"/>
                <a:sym typeface="Arial"/>
              </a:rPr>
              <a:t> (trouble?)</a:t>
            </a:r>
            <a:endParaRPr b="0" sz="11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1"/>
          <p:cNvSpPr txBox="1"/>
          <p:nvPr>
            <p:ph idx="1" type="subTitle"/>
          </p:nvPr>
        </p:nvSpPr>
        <p:spPr>
          <a:xfrm>
            <a:off x="990720" y="800280"/>
            <a:ext cx="7772040" cy="397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2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3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3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3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4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4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4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4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5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5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5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6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6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6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6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7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7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7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7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7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7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7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8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8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9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9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0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0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1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2"/>
          <p:cNvSpPr txBox="1"/>
          <p:nvPr>
            <p:ph idx="1" type="subTitle"/>
          </p:nvPr>
        </p:nvSpPr>
        <p:spPr>
          <a:xfrm>
            <a:off x="990720" y="800280"/>
            <a:ext cx="7772040" cy="397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3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3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3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4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4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4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5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5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6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6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6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7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7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7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7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7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8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8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8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8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8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8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8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0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0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1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1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2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3"/>
          <p:cNvSpPr txBox="1"/>
          <p:nvPr>
            <p:ph idx="1" type="subTitle"/>
          </p:nvPr>
        </p:nvSpPr>
        <p:spPr>
          <a:xfrm>
            <a:off x="990720" y="800280"/>
            <a:ext cx="7772040" cy="397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4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4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64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64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5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5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6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6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6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7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67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7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8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6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6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68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9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9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69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69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69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9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9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idx="1" type="subTitle"/>
          </p:nvPr>
        </p:nvSpPr>
        <p:spPr>
          <a:xfrm>
            <a:off x="990720" y="800280"/>
            <a:ext cx="7772040" cy="397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" Type="http://schemas.openxmlformats.org/officeDocument/2006/relationships/image" Target="../media/image7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lear.png" id="10" name="Google Shape;1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6240" y="4630320"/>
            <a:ext cx="2438280" cy="37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/>
          <p:nvPr>
            <p:ph type="title"/>
          </p:nvPr>
        </p:nvSpPr>
        <p:spPr>
          <a:xfrm>
            <a:off x="990720" y="8002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descr="logo_clear.png" id="12" name="Google Shape;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6240" y="4630320"/>
            <a:ext cx="2438280" cy="37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lear.png" id="117" name="Google Shape;1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6240" y="4630320"/>
            <a:ext cx="2438280" cy="37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>
            <p:ph type="title"/>
          </p:nvPr>
        </p:nvSpPr>
        <p:spPr>
          <a:xfrm>
            <a:off x="609480" y="22860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838080" y="1428840"/>
            <a:ext cx="7772040" cy="29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clear.png" id="169" name="Google Shape;16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720" y="4660920"/>
            <a:ext cx="1620360" cy="33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855000" y="1184760"/>
            <a:ext cx="7831440" cy="3741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784440" y="19080"/>
            <a:ext cx="78314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8520120" y="47066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8.jp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1.jpg"/><Relationship Id="rId8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jpg"/><Relationship Id="rId10" Type="http://schemas.openxmlformats.org/officeDocument/2006/relationships/image" Target="../media/image21.jp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n.wikipedia.org/wiki/Process_management_(computing)" TargetMode="External"/><Relationship Id="rId4" Type="http://schemas.openxmlformats.org/officeDocument/2006/relationships/hyperlink" Target="https://en.wikipedia.org/wiki/Interrupt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s://en.wikipedia.org/wiki/Memory_management" TargetMode="External"/><Relationship Id="rId6" Type="http://schemas.openxmlformats.org/officeDocument/2006/relationships/hyperlink" Target="https://en.wikipedia.org/wiki/Memory_management" TargetMode="External"/><Relationship Id="rId7" Type="http://schemas.openxmlformats.org/officeDocument/2006/relationships/hyperlink" Target="https://en.wikipedia.org/wiki/Memory_management" TargetMode="External"/><Relationship Id="rId8" Type="http://schemas.openxmlformats.org/officeDocument/2006/relationships/hyperlink" Target="https://en.wikipedia.org/wiki/Memory_managemen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/>
          <p:nvPr/>
        </p:nvSpPr>
        <p:spPr>
          <a:xfrm>
            <a:off x="454680" y="254520"/>
            <a:ext cx="8291520" cy="1082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and Network</a:t>
            </a:r>
            <a:br>
              <a:rPr b="0" i="0" lang="en-US" sz="1800" u="none" cap="none" strike="noStrike"/>
            </a:b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1373400" y="1337040"/>
            <a:ext cx="6400440" cy="573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Kathy Myers, Director of IT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Evan Lavelle, Bioinformatics Analyst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Ethan Price, Project Assistant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"/>
          <p:cNvSpPr/>
          <p:nvPr/>
        </p:nvSpPr>
        <p:spPr>
          <a:xfrm rot="600">
            <a:off x="790200" y="2524680"/>
            <a:ext cx="6400440" cy="690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Brought to you by: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680" y="3075120"/>
            <a:ext cx="4266720" cy="130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 txBox="1"/>
          <p:nvPr/>
        </p:nvSpPr>
        <p:spPr>
          <a:xfrm>
            <a:off x="320760" y="46440"/>
            <a:ext cx="806076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Windows users:  Connect using MobaX terminal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1"/>
          <p:cNvSpPr txBox="1"/>
          <p:nvPr/>
        </p:nvSpPr>
        <p:spPr>
          <a:xfrm>
            <a:off x="633600" y="907560"/>
            <a:ext cx="7370640" cy="3530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6840" lvl="0" marL="5461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“New session”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5461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Remote host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gateway.training.ncgr.org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5461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“Specify username” checkbox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5461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your username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5461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44111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54612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“OK”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54612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save your password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54612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should now see a terminal connection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/>
          <p:nvPr/>
        </p:nvSpPr>
        <p:spPr>
          <a:xfrm>
            <a:off x="459720" y="248400"/>
            <a:ext cx="7772040" cy="5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MobaX Terminal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1560" y="811800"/>
            <a:ext cx="6396480" cy="36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"/>
          <p:cNvSpPr txBox="1"/>
          <p:nvPr/>
        </p:nvSpPr>
        <p:spPr>
          <a:xfrm>
            <a:off x="609480" y="22860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Pasting into MobaX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3"/>
          <p:cNvSpPr txBox="1"/>
          <p:nvPr/>
        </p:nvSpPr>
        <p:spPr>
          <a:xfrm>
            <a:off x="838080" y="1187280"/>
            <a:ext cx="7772040" cy="3156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9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Noto Sans Symbols"/>
              <a:buChar char="■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user cannot paste into the MobaX terminal by use of CTRL + v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Noto Sans Symbols"/>
              <a:buChar char="■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clicking and selecting “paste” will open a dialogue box to confirm the text to be pasted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Noto Sans Symbols"/>
              <a:buChar char="■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want to paste upon simply right-clicking, select the terminal tab in settings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configuration, then check ”paste using right-click” in the terminal features box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"/>
          <p:cNvSpPr txBox="1"/>
          <p:nvPr/>
        </p:nvSpPr>
        <p:spPr>
          <a:xfrm>
            <a:off x="293040" y="33588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Logging into </a:t>
            </a:r>
            <a:r>
              <a:rPr b="1" i="1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logrus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remotely</a:t>
            </a:r>
            <a:br>
              <a:rPr b="0" i="0" lang="en-US" sz="1800" u="none" cap="none" strike="noStrike"/>
            </a:b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(e.g. from home)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4"/>
          <p:cNvSpPr txBox="1"/>
          <p:nvPr/>
        </p:nvSpPr>
        <p:spPr>
          <a:xfrm>
            <a:off x="293040" y="1193400"/>
            <a:ext cx="8288280" cy="3122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Indicate port number 44111 which firewall allows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Windows (using MobaX)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Name = gateway.training.ncgr.org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 = 44111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	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321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 ssh –p 44111 &lt;username&gt;@gateway.training.ncgr.org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/>
          <p:nvPr/>
        </p:nvSpPr>
        <p:spPr>
          <a:xfrm>
            <a:off x="2543040" y="50400"/>
            <a:ext cx="5838480" cy="649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Signing in to </a:t>
            </a:r>
            <a:r>
              <a:rPr b="1" i="1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logrus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0" y="568800"/>
            <a:ext cx="914364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First letter of first name &amp; up to seven letters of last name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password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provided over the phone or by google drive by Ethan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Ex: John Jayden is jjayden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Ex: Ashley Smitherson is asmither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 and Linux users use SSH (Secure Shell) to login to  logrus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321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 </a:t>
            </a:r>
            <a:r>
              <a:rPr b="0" i="0" lang="en-US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ssh -p 44111 &lt;username&gt;@gateway.training.ncgr.org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3212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then ask you for your Password: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0600" lvl="0" marL="34308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Result: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0600" lvl="0" marL="34308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[&lt;username&gt;@logrus ~]$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 txBox="1"/>
          <p:nvPr/>
        </p:nvSpPr>
        <p:spPr>
          <a:xfrm>
            <a:off x="376200" y="0"/>
            <a:ext cx="7772040" cy="8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your password!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590400" y="889200"/>
            <a:ext cx="8128440" cy="3638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logged into logrus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a strong password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59920" lvl="1" marL="74304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 characters or more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59920" lvl="1" marL="74304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Mixed Case, digits, punctuation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your password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8276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&lt;you&gt; $ </a:t>
            </a:r>
            <a:r>
              <a:rPr b="0" i="0" lang="en-US" sz="2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passwd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 txBox="1"/>
          <p:nvPr/>
        </p:nvSpPr>
        <p:spPr>
          <a:xfrm>
            <a:off x="3511080" y="1752840"/>
            <a:ext cx="1777320" cy="9716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 / A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"/>
          <p:cNvGrpSpPr/>
          <p:nvPr/>
        </p:nvGrpSpPr>
        <p:grpSpPr>
          <a:xfrm>
            <a:off x="1368551" y="517557"/>
            <a:ext cx="6406657" cy="4084567"/>
            <a:chOff x="-155329" y="-22083"/>
            <a:chExt cx="6406657" cy="4084567"/>
          </a:xfrm>
        </p:grpSpPr>
        <p:sp>
          <p:nvSpPr>
            <p:cNvPr id="234" name="Google Shape;234;p2"/>
            <p:cNvSpPr/>
            <p:nvPr/>
          </p:nvSpPr>
          <p:spPr>
            <a:xfrm>
              <a:off x="972668" y="-22083"/>
              <a:ext cx="4054539" cy="4054539"/>
            </a:xfrm>
            <a:custGeom>
              <a:rect b="b" l="l" r="r" t="t"/>
              <a:pathLst>
                <a:path extrusionOk="0" h="120000" w="120000">
                  <a:moveTo>
                    <a:pt x="78710" y="6775"/>
                  </a:moveTo>
                  <a:lnTo>
                    <a:pt x="78710" y="6775"/>
                  </a:lnTo>
                  <a:cubicBezTo>
                    <a:pt x="102905" y="15280"/>
                    <a:pt x="118319" y="39034"/>
                    <a:pt x="116231" y="64594"/>
                  </a:cubicBezTo>
                  <a:cubicBezTo>
                    <a:pt x="114142" y="90155"/>
                    <a:pt x="95077" y="111092"/>
                    <a:pt x="69822" y="115556"/>
                  </a:cubicBezTo>
                  <a:cubicBezTo>
                    <a:pt x="44568" y="120021"/>
                    <a:pt x="19479" y="106891"/>
                    <a:pt x="8753" y="83596"/>
                  </a:cubicBezTo>
                  <a:cubicBezTo>
                    <a:pt x="-1973" y="60301"/>
                    <a:pt x="4363" y="32702"/>
                    <a:pt x="24174" y="16417"/>
                  </a:cubicBezTo>
                  <a:lnTo>
                    <a:pt x="22167" y="13467"/>
                  </a:lnTo>
                  <a:lnTo>
                    <a:pt x="30131" y="16107"/>
                  </a:lnTo>
                  <a:lnTo>
                    <a:pt x="29940" y="24890"/>
                  </a:lnTo>
                  <a:lnTo>
                    <a:pt x="27935" y="21942"/>
                  </a:lnTo>
                  <a:lnTo>
                    <a:pt x="27935" y="21942"/>
                  </a:lnTo>
                  <a:cubicBezTo>
                    <a:pt x="10678" y="36482"/>
                    <a:pt x="5364" y="60814"/>
                    <a:pt x="14988" y="81224"/>
                  </a:cubicBezTo>
                  <a:cubicBezTo>
                    <a:pt x="24612" y="101635"/>
                    <a:pt x="46764" y="113015"/>
                    <a:pt x="68961" y="108952"/>
                  </a:cubicBezTo>
                  <a:cubicBezTo>
                    <a:pt x="91158" y="104888"/>
                    <a:pt x="107843" y="86398"/>
                    <a:pt x="109612" y="63902"/>
                  </a:cubicBezTo>
                  <a:cubicBezTo>
                    <a:pt x="111381" y="41406"/>
                    <a:pt x="97793" y="20535"/>
                    <a:pt x="76504" y="13051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066785" y="1515"/>
              <a:ext cx="1866304" cy="93315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 txBox="1"/>
            <p:nvPr/>
          </p:nvSpPr>
          <p:spPr>
            <a:xfrm>
              <a:off x="2112338" y="47068"/>
              <a:ext cx="1775198" cy="842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Born &amp; raised in Albuquerque, NM</a:t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037328" y="1207516"/>
              <a:ext cx="3214000" cy="91058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 txBox="1"/>
            <p:nvPr/>
          </p:nvSpPr>
          <p:spPr>
            <a:xfrm>
              <a:off x="3081779" y="1251967"/>
              <a:ext cx="3125098" cy="821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083075" y="3129332"/>
              <a:ext cx="1866304" cy="933152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 txBox="1"/>
            <p:nvPr/>
          </p:nvSpPr>
          <p:spPr>
            <a:xfrm>
              <a:off x="3128628" y="3174885"/>
              <a:ext cx="1775198" cy="842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Grocery Industry for 15 years</a:t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050496" y="3129332"/>
              <a:ext cx="1866304" cy="933152"/>
            </a:xfrm>
            <a:prstGeom prst="roundRect">
              <a:avLst>
                <a:gd fmla="val 16667" name="adj"/>
              </a:avLst>
            </a:prstGeom>
            <a:solidFill>
              <a:srgbClr val="B38E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 txBox="1"/>
            <p:nvPr/>
          </p:nvSpPr>
          <p:spPr>
            <a:xfrm>
              <a:off x="1096049" y="3174885"/>
              <a:ext cx="1775198" cy="842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Back to School!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Engineering / C.S.</a:t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-155329" y="1188513"/>
              <a:ext cx="3021752" cy="948596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 txBox="1"/>
            <p:nvPr/>
          </p:nvSpPr>
          <p:spPr>
            <a:xfrm>
              <a:off x="-109022" y="1234820"/>
              <a:ext cx="2929138" cy="855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</a:endParaRPr>
            </a:p>
          </p:txBody>
        </p:sp>
      </p:grpSp>
      <p:sp>
        <p:nvSpPr>
          <p:cNvPr id="245" name="Google Shape;245;p2"/>
          <p:cNvSpPr/>
          <p:nvPr/>
        </p:nvSpPr>
        <p:spPr>
          <a:xfrm>
            <a:off x="2215800" y="-3960"/>
            <a:ext cx="7302960" cy="45612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Ethan Price – NCGR Project Assistant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logo&#10;&#10;Description automatically generated" id="246" name="Google Shape;2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878480"/>
            <a:ext cx="3090960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&#10;&#10;Description automatically generated" id="247" name="Google Shape;24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9320" y="3307680"/>
            <a:ext cx="2179080" cy="1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520" y="3659760"/>
            <a:ext cx="1922760" cy="70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249" name="Google Shape;24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4480" y="1887120"/>
            <a:ext cx="2543760" cy="532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y 'Jurassic Park' and Its Framing Still Hold Up" id="250" name="Google Shape;25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880" y="2494080"/>
            <a:ext cx="1388880" cy="74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1640" y="489240"/>
            <a:ext cx="956880" cy="9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/>
          <p:nvPr/>
        </p:nvSpPr>
        <p:spPr>
          <a:xfrm>
            <a:off x="356760" y="0"/>
            <a:ext cx="8182440" cy="5143320"/>
          </a:xfrm>
          <a:prstGeom prst="rect">
            <a:avLst/>
          </a:prstGeom>
          <a:gradFill>
            <a:gsLst>
              <a:gs pos="0">
                <a:srgbClr val="3965B5"/>
              </a:gs>
              <a:gs pos="100000">
                <a:srgbClr val="3B3838"/>
              </a:gs>
            </a:gsLst>
            <a:lin ang="42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wall, indoor, young&#10;&#10;Description automatically generated" id="258" name="Google Shape;25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4600" y="0"/>
            <a:ext cx="3857400" cy="5143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and person with a baby&#10;&#10;Description automatically generated with low confidence" id="259" name="Google Shape;25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400" y="165240"/>
            <a:ext cx="2560320" cy="3413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now, outdoor, person, skiing&#10;&#10;Description automatically generated" id="260" name="Google Shape;26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6720" y="2571840"/>
            <a:ext cx="3047760" cy="228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/>
          <p:nvPr/>
        </p:nvSpPr>
        <p:spPr>
          <a:xfrm>
            <a:off x="609480" y="22860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"/>
          <p:cNvSpPr txBox="1"/>
          <p:nvPr/>
        </p:nvSpPr>
        <p:spPr>
          <a:xfrm>
            <a:off x="838080" y="1428840"/>
            <a:ext cx="7772040" cy="29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9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PANIC!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terms ahead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Sounds like a foreign language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 end of the week, you will understand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 txBox="1"/>
          <p:nvPr/>
        </p:nvSpPr>
        <p:spPr>
          <a:xfrm>
            <a:off x="1455480" y="259200"/>
            <a:ext cx="5715720" cy="5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we should accomplish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115560" y="855360"/>
            <a:ext cx="8988840" cy="3607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everyone: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a working personal computer and access to the resources provided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required and suggested software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Understands “shell” and “operating system”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access (MobaX for Windows. Mac users have a built in terminal.)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login to the Linux analysis server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logrus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housed at NCGR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"/>
          <p:cNvSpPr txBox="1"/>
          <p:nvPr/>
        </p:nvSpPr>
        <p:spPr>
          <a:xfrm>
            <a:off x="609480" y="228600"/>
            <a:ext cx="77720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are we doing this?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838080" y="1324800"/>
            <a:ext cx="777204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9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Scientific computers are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 FAST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needed for big data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1" marL="91440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CC3300"/>
              </a:buClr>
              <a:buSzPts val="160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CPU(s):          	88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1" marL="91440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CC3300"/>
              </a:buClr>
              <a:buSzPts val="160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MemTotal:       	528074992 kB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also only do what they are told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are accessed using a terminal interface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"/>
          <p:cNvSpPr txBox="1"/>
          <p:nvPr/>
        </p:nvSpPr>
        <p:spPr>
          <a:xfrm>
            <a:off x="198000" y="-70920"/>
            <a:ext cx="922140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What’s a shell? What’s an operating system (O/S)?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4" name="Google Shape;284;p8"/>
          <p:cNvGraphicFramePr/>
          <p:nvPr/>
        </p:nvGraphicFramePr>
        <p:xfrm>
          <a:off x="6463080" y="18932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{BA1E779B-E2AE-407F-9609-2B5F3FE493E5}</a:tableStyleId>
              </a:tblPr>
              <a:tblGrid>
                <a:gridCol w="2511350"/>
              </a:tblGrid>
              <a:tr h="349200">
                <a:tc>
                  <a:txBody>
                    <a:bodyPr/>
                    <a:lstStyle/>
                    <a:p>
                      <a:pPr indent="0" lvl="0" marL="13968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222222"/>
                          </a:solidFill>
                          <a:highlight>
                            <a:srgbClr val="F9F9F9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O/S Common features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11150" marL="11150"/>
                </a:tc>
              </a:tr>
              <a:tr h="1510550">
                <a:tc>
                  <a:txBody>
                    <a:bodyPr/>
                    <a:lstStyle/>
                    <a:p>
                      <a:pPr indent="-30456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0" lang="en-US" sz="1200" u="sng" cap="none" strike="noStrike">
                          <a:solidFill>
                            <a:srgbClr val="6F89F7"/>
                          </a:solidFill>
                          <a:highlight>
                            <a:srgbClr val="F9F9F9"/>
                          </a:highlight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Process management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56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0" lang="en-US" sz="1200" u="sng" cap="none" strike="noStrike">
                          <a:solidFill>
                            <a:srgbClr val="6F89F7"/>
                          </a:solidFill>
                          <a:highlight>
                            <a:srgbClr val="F9F9F9"/>
                          </a:highlight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Interrupts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56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0" lang="en-US" sz="1200" u="sng" cap="none" strike="noStrike">
                          <a:solidFill>
                            <a:srgbClr val="6F89F7"/>
                          </a:solidFill>
                          <a:highlight>
                            <a:srgbClr val="F9F9F9"/>
                          </a:highlight>
                          <a:latin typeface="Arial"/>
                          <a:ea typeface="Arial"/>
                          <a:cs typeface="Arial"/>
                          <a:sym typeface="Arial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Memory management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56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0" lang="en-US" sz="1200" u="sng" cap="none" strike="noStrike">
                          <a:solidFill>
                            <a:srgbClr val="6F89F7"/>
                          </a:solidFill>
                          <a:highlight>
                            <a:srgbClr val="F9F9F9"/>
                          </a:highlight>
                          <a:latin typeface="Arial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File System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56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0" lang="en-US" sz="1200" u="sng" cap="none" strike="noStrike">
                          <a:solidFill>
                            <a:srgbClr val="6F89F7"/>
                          </a:solidFill>
                          <a:highlight>
                            <a:srgbClr val="F9F9F9"/>
                          </a:highlight>
                          <a:latin typeface="Arial"/>
                          <a:ea typeface="Arial"/>
                          <a:cs typeface="Arial"/>
                          <a:sym typeface="Arial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Networking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56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0" lang="en-US" sz="1200" u="sng" cap="none" strike="noStrike">
                          <a:solidFill>
                            <a:srgbClr val="6F89F7"/>
                          </a:solidFill>
                          <a:highlight>
                            <a:srgbClr val="F9F9F9"/>
                          </a:highlight>
                          <a:latin typeface="Arial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Security</a:t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5228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11150" marL="11150"/>
                </a:tc>
              </a:tr>
            </a:tbl>
          </a:graphicData>
        </a:graphic>
      </p:graphicFrame>
      <p:grpSp>
        <p:nvGrpSpPr>
          <p:cNvPr id="285" name="Google Shape;285;p8"/>
          <p:cNvGrpSpPr/>
          <p:nvPr/>
        </p:nvGrpSpPr>
        <p:grpSpPr>
          <a:xfrm>
            <a:off x="2637000" y="910440"/>
            <a:ext cx="3720600" cy="3524040"/>
            <a:chOff x="2637000" y="910440"/>
            <a:chExt cx="3720600" cy="3524040"/>
          </a:xfrm>
        </p:grpSpPr>
        <p:pic>
          <p:nvPicPr>
            <p:cNvPr id="286" name="Google Shape;286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81480" y="910440"/>
              <a:ext cx="2381040" cy="352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8"/>
            <p:cNvSpPr/>
            <p:nvPr/>
          </p:nvSpPr>
          <p:spPr>
            <a:xfrm>
              <a:off x="5748840" y="2880720"/>
              <a:ext cx="608760" cy="446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B5394"/>
            </a:solidFill>
            <a:ln cap="flat" cmpd="sng" w="9525">
              <a:solidFill>
                <a:srgbClr val="66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637000" y="1971000"/>
              <a:ext cx="744120" cy="49572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 cap="flat" cmpd="sng" w="9525">
              <a:solidFill>
                <a:srgbClr val="66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772360" y="2880720"/>
              <a:ext cx="608760" cy="4464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0B5394"/>
            </a:solidFill>
            <a:ln cap="flat" cmpd="sng" w="9525">
              <a:solidFill>
                <a:srgbClr val="66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8"/>
          <p:cNvSpPr/>
          <p:nvPr/>
        </p:nvSpPr>
        <p:spPr>
          <a:xfrm>
            <a:off x="2160720" y="4411440"/>
            <a:ext cx="4547880" cy="73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Hardware: Central processing unit (CPU) disk, RAM, graphic card, sound card, motherboard, etc.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3542400" y="1058760"/>
            <a:ext cx="2062080" cy="333720"/>
          </a:xfrm>
          <a:prstGeom prst="rect">
            <a:avLst/>
          </a:prstGeom>
          <a:solidFill>
            <a:srgbClr val="EE500C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are the Master!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3542400" y="2876040"/>
            <a:ext cx="2062080" cy="509400"/>
          </a:xfrm>
          <a:prstGeom prst="rect">
            <a:avLst/>
          </a:prstGeom>
          <a:solidFill>
            <a:srgbClr val="274AA4"/>
          </a:solidFill>
          <a:ln>
            <a:noFill/>
          </a:ln>
        </p:spPr>
        <p:txBody>
          <a:bodyPr anchorCtr="0" anchor="ctr" bIns="155500" lIns="90000" spcFirstLastPara="1" rIns="90000" wrap="square" tIns="109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Linux O/S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3381480" y="1654200"/>
            <a:ext cx="2514240" cy="238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 Line Interface  (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3542400" y="1986480"/>
            <a:ext cx="2062080" cy="4870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0" lIns="90000" spcFirstLastPara="1" rIns="9000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bash (Bourne Again Shell) 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0" y="2575800"/>
            <a:ext cx="3444840" cy="781200"/>
          </a:xfrm>
          <a:prstGeom prst="rect">
            <a:avLst/>
          </a:prstGeom>
          <a:solidFill>
            <a:srgbClr val="EDEE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Manages computer hardware, software resources, and provides common services to software programs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"/>
          <p:cNvSpPr/>
          <p:nvPr/>
        </p:nvSpPr>
        <p:spPr>
          <a:xfrm rot="-1404000">
            <a:off x="1319400" y="900360"/>
            <a:ext cx="180072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Radley"/>
                <a:ea typeface="Radley"/>
                <a:cs typeface="Radley"/>
                <a:sym typeface="Radley"/>
              </a:rPr>
              <a:t>terminal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8"/>
          <p:cNvSpPr/>
          <p:nvPr/>
        </p:nvSpPr>
        <p:spPr>
          <a:xfrm rot="-1404000">
            <a:off x="694080" y="3201480"/>
            <a:ext cx="1800720" cy="137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7030A0"/>
                </a:solidFill>
                <a:latin typeface="Radley"/>
                <a:ea typeface="Radley"/>
                <a:cs typeface="Radley"/>
                <a:sym typeface="Radley"/>
              </a:rPr>
              <a:t>logrus analysis server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000" y="1133475"/>
            <a:ext cx="1012800" cy="8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70825" y="3441125"/>
            <a:ext cx="919785" cy="73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/>
          <p:nvPr/>
        </p:nvSpPr>
        <p:spPr>
          <a:xfrm>
            <a:off x="855000" y="1184760"/>
            <a:ext cx="7831440" cy="3741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9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Noto Sans Symbols"/>
              <a:buChar char="■"/>
            </a:pPr>
            <a:r>
              <a:rPr b="0" i="1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logrus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name of an NCGR compute analysis server that uses Linux as an operating system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Noto Sans Symbols"/>
              <a:buChar char="■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Running bioinformatics programs on a desktop machine is oftentimes infeasible (not enough CPU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disk, RAM)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Noto Sans Symbols"/>
              <a:buChar char="■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Logging into logrus through a “terminal” enables us to leverage its vast compute power for large datasets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 txBox="1"/>
          <p:nvPr/>
        </p:nvSpPr>
        <p:spPr>
          <a:xfrm>
            <a:off x="784440" y="2160"/>
            <a:ext cx="7831440" cy="857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b="0" i="1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logrus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"/>
          <p:cNvSpPr txBox="1"/>
          <p:nvPr/>
        </p:nvSpPr>
        <p:spPr>
          <a:xfrm>
            <a:off x="990720" y="2233800"/>
            <a:ext cx="6799680" cy="18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9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Windows: MobaX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Macintosh: built-in terminal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Linux: Xterm &amp; others are built in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-118440" y="211680"/>
            <a:ext cx="926208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</a:t>
            </a:r>
            <a:br>
              <a:rPr b="0" i="0" lang="en-US" sz="1800" u="none" cap="none" strike="noStrike"/>
            </a:b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(needed to connect to the analysis </a:t>
            </a:r>
            <a:br>
              <a:rPr b="0" i="0" lang="en-US" sz="1800" u="none" cap="none" strike="noStrike"/>
            </a:b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 </a:t>
            </a:r>
            <a:r>
              <a:rPr b="0" i="1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logrus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your laptop)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Kathy Myers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9.0</vt:r8>
  </property>
  <property fmtid="{D5CDD505-2E9C-101B-9397-08002B2CF9AE}" pid="3" name="PresentationFormat">
    <vt:lpwstr>On-screen Show (16:9)</vt:lpwstr>
  </property>
  <property fmtid="{D5CDD505-2E9C-101B-9397-08002B2CF9AE}" pid="4" name="Slides">
    <vt:r8>17.0</vt:r8>
  </property>
</Properties>
</file>